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  <p:sldMasterId id="2147483695" r:id="rId2"/>
  </p:sldMasterIdLst>
  <p:notesMasterIdLst>
    <p:notesMasterId r:id="rId15"/>
  </p:notesMasterIdLst>
  <p:handoutMasterIdLst>
    <p:handoutMasterId r:id="rId16"/>
  </p:handoutMasterIdLst>
  <p:sldIdLst>
    <p:sldId id="322" r:id="rId3"/>
    <p:sldId id="391" r:id="rId4"/>
    <p:sldId id="412" r:id="rId5"/>
    <p:sldId id="413" r:id="rId6"/>
    <p:sldId id="414" r:id="rId7"/>
    <p:sldId id="416" r:id="rId8"/>
    <p:sldId id="417" r:id="rId9"/>
    <p:sldId id="415" r:id="rId10"/>
    <p:sldId id="418" r:id="rId11"/>
    <p:sldId id="420" r:id="rId12"/>
    <p:sldId id="419" r:id="rId13"/>
    <p:sldId id="411" r:id="rId14"/>
  </p:sldIdLst>
  <p:sldSz cx="12192000" cy="6858000"/>
  <p:notesSz cx="6858000" cy="9144000"/>
  <p:embeddedFontLst>
    <p:embeddedFont>
      <p:font typeface="HY견고딕" panose="02030600000101010101" pitchFamily="18" charset="-127"/>
      <p:regular r:id="rId17"/>
    </p:embeddedFont>
    <p:embeddedFont>
      <p:font typeface="Noto Sans KR Bold" panose="020B0800000000000000" pitchFamily="34" charset="-127"/>
      <p:bold r:id="rId18"/>
    </p:embeddedFont>
    <p:embeddedFont>
      <p:font typeface="Noto Sans KR Light" panose="020B0300000000000000" pitchFamily="34" charset="-127"/>
      <p:regular r:id="rId19"/>
    </p:embeddedFont>
    <p:embeddedFont>
      <p:font typeface="Noto Sans KR Regular" panose="020B0500000000000000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93145-4C8E-4C36-9418-B64FEFAB147F}">
          <p14:sldIdLst>
            <p14:sldId id="322"/>
            <p14:sldId id="391"/>
            <p14:sldId id="412"/>
            <p14:sldId id="413"/>
            <p14:sldId id="414"/>
            <p14:sldId id="416"/>
            <p14:sldId id="417"/>
            <p14:sldId id="415"/>
            <p14:sldId id="418"/>
            <p14:sldId id="420"/>
            <p14:sldId id="419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o Park" initials="JHP" lastIdx="1" clrIdx="0">
    <p:extLst>
      <p:ext uri="{19B8F6BF-5375-455C-9EA6-DF929625EA0E}">
        <p15:presenceInfo xmlns:p15="http://schemas.microsoft.com/office/powerpoint/2012/main" userId="658350623f87a1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E22"/>
    <a:srgbClr val="27AE60"/>
    <a:srgbClr val="E74C3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699" autoAdjust="0"/>
  </p:normalViewPr>
  <p:slideViewPr>
    <p:cSldViewPr snapToGrid="0">
      <p:cViewPr varScale="1">
        <p:scale>
          <a:sx n="71" d="100"/>
          <a:sy n="71" d="100"/>
        </p:scale>
        <p:origin x="51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46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CB5C61-36E6-4215-94A1-0D664AF13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CBD1C-EDC3-4D64-AA95-0D37EF8D8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23DEC-D066-4D81-8719-B51BB4E2B959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2A62A-E08D-4889-8154-213A1E258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5BC7E-28FB-4A43-A890-6A9670D70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84C53-AEA2-45A6-A82D-2355168A3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08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067A-25D3-4124-849A-6A7BC697387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05ED-9101-4220-93DA-A6082D9215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94" y="6019122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altLang="ko-KR" sz="1600" smtClean="0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August 1, 2021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975742-0282-485C-AAD6-F9CC24E5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25500"/>
            <a:ext cx="10515600" cy="15892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37E06-31D7-41EE-A8AF-3808183C9436}"/>
              </a:ext>
            </a:extLst>
          </p:cNvPr>
          <p:cNvSpPr txBox="1"/>
          <p:nvPr userDrawn="1"/>
        </p:nvSpPr>
        <p:spPr>
          <a:xfrm>
            <a:off x="2183717" y="5705112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Jinho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Park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115064-8CAF-440F-936D-55CEBB604913}"/>
              </a:ext>
            </a:extLst>
          </p:cNvPr>
          <p:cNvCxnSpPr>
            <a:cxnSpLocks/>
          </p:cNvCxnSpPr>
          <p:nvPr userDrawn="1"/>
        </p:nvCxnSpPr>
        <p:spPr>
          <a:xfrm>
            <a:off x="857250" y="5775117"/>
            <a:ext cx="0" cy="54640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4101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489-CF63-4BA8-8EA2-F9CD33225CD9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6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8BFD-90AD-46C8-AC4A-71E7BA896D92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5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27" y="273382"/>
            <a:ext cx="10647348" cy="831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46002"/>
            <a:ext cx="27432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0">
                <a:solidFill>
                  <a:srgbClr val="40404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5DDDAB-CAE1-4921-9DAC-2C83F68796AF}"/>
              </a:ext>
            </a:extLst>
          </p:cNvPr>
          <p:cNvCxnSpPr/>
          <p:nvPr userDrawn="1"/>
        </p:nvCxnSpPr>
        <p:spPr>
          <a:xfrm>
            <a:off x="800848" y="1062277"/>
            <a:ext cx="131482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9DC-93A6-4DC5-8073-7F2127791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EE717B-B971-4E94-ADF4-82D7853A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F0368-826D-49A3-9B10-C281F98D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5E58-B5E2-4BCB-8A1E-FCE86B2B1EB6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42EF5-0CEA-4A44-BF82-D4B6ECEE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B30A4-AC15-4109-9F9B-C591CF10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7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F91A-2ACB-4A27-85DF-93699D6A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1AFC5-622E-4222-8D00-2CAE553D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2244D-498C-4B8B-A394-E61D0C7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D305-0702-4581-9253-900AC2D92D2B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22C6-DA4D-42D4-B4F4-52E10E5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81D35-388C-4D5A-A46E-E31F2150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8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46265-29C7-4503-A3D3-9ECD0850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64C1A-231E-4668-B6B3-881DD037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A0DE8-6487-4DC0-9910-A6CB2EA0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6190-AC6F-4FB7-A3D9-BBDB421FF87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D1E50-D5C6-41D4-88E8-F3690527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1873-8ECD-4AEF-9E83-8685D750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7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381C3-0062-4A01-8C7B-DF7A84C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E998B-2E8E-4588-8EBC-20730D8DD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7C65-30AC-467F-B736-6DA9FEB72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34AFB-4D86-4305-AB33-021621A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1268-DA68-4A9B-978B-CB6212172518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0971E-385A-46E5-86A2-6E88778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F3160-49F5-41A3-9D90-8CF2AFFC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33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BFAD-015D-4802-9263-E27B8B9F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6C94-E7B3-49FF-ADFC-EC8A5563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2CEB5-0152-49AA-89CD-CCEF9CC9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3E1139-DE18-47DC-A21B-33541F58B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985BB4-E9F2-445C-AAA8-72B3F6EFA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D75580-D11B-45F9-A8E5-C57CD23A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DBA0-BD03-4B8D-98B2-D6FE92A56235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AC7A8C-B441-43AA-A6A5-DFC0088E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8BF7D-5FF0-4DE9-B982-620E326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0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73074-3822-4872-AA8E-FFC16A4D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EFECB-9E74-4E3D-AE17-B0E0DCC1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33BF-32E3-440E-ACCB-08B6B686BB50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A6EFCC-3D41-48E5-B102-9BDD802C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D12933-F1B9-427A-9871-67A77137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8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402" y="1162228"/>
            <a:ext cx="11365196" cy="5249637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>
              <a:lnSpc>
                <a:spcPct val="120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0000"/>
              </a:lnSpc>
              <a:defRPr sz="18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8454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0E800-DB59-421E-AA2D-23D4D2B81EB8}"/>
              </a:ext>
            </a:extLst>
          </p:cNvPr>
          <p:cNvCxnSpPr>
            <a:cxnSpLocks/>
          </p:cNvCxnSpPr>
          <p:nvPr userDrawn="1"/>
        </p:nvCxnSpPr>
        <p:spPr>
          <a:xfrm>
            <a:off x="449722" y="993910"/>
            <a:ext cx="77695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A41D5-9D08-466D-8809-062D8A4C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DCBC-4A99-4952-88A7-B4CE1CBE13F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93D73-F61C-4813-AB8C-2447334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DD934-1534-4F67-83FF-F712A8E7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00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84C4-B63D-4EFC-B1CF-5A484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AC81-354A-461A-816A-C90CD2AF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CA2047-B913-47CB-B1AE-45F45161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EED2E-68CE-4A15-9F0A-595ED104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252-36D7-4A22-9A5A-0C43255366B5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AF503-2826-454A-BD46-12C371BD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E9627-A0F5-4E84-9E25-758F159F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790E-062F-4E9D-A35E-4AA78401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CE5845-FF20-4599-AD55-9554402E3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B13F6-EC4C-46F4-B39A-FE7825F8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9381B5-D883-4012-99A6-90C6E9D1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265C-9210-4D6A-919E-747106029D6A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B5C78-29D3-478F-8271-F7F52C5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25EAF-4E0E-4E65-B2DD-8AA33DA3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9C729-223A-4F44-B1E8-7CD3006A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DF48-DC82-49B2-83AD-D501B71D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4BEEA-FE19-472D-91DC-5BFF32C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73F7-51E4-4530-9998-0652CEE531BF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9CD15-DCAD-4DB1-818C-C4C70FB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8497E-4B2A-4D0E-8486-A43FE62D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33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339E10-678B-411B-9014-0ABCA2F38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29A62-5EF1-4826-AA8D-9899129FF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D5529-CF43-4CBA-9920-661A2C4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5C65-51E0-4F47-AE26-4DC76FE413B4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1BCD9-B41E-48B6-80FA-03946D74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4E8A4-5F3A-44C4-A2C8-9ACF6ACD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DB89-A590-416B-9CAD-F59DFD553C91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3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8B3-44E9-4D72-92A7-A8D7376AB5D4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64E-4F09-41FE-9DC4-CD370D850951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8111-8AFA-4A5A-B0DC-B6F95D02E9E5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0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E3EE-5A63-4ECD-8AA7-442BEF0AD63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89D2-C9AB-4BF2-BAD4-5877D204180B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5457-1305-4F3B-A36D-857395EDB2AF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1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14CF-68AB-42A4-9B34-2A14E940A3A0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68" r:id="rId13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3C9D01-51D0-4334-A55A-B5EFDACB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93E15-39D7-4F4A-979E-7424DAEA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846B7-FEC4-4CF0-B7C0-3EDBCE764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5FCA-090B-4D00-9CA3-77F05228A580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0BFC-2D00-465A-8872-0D390BBF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0C0B1-506D-4DA8-A760-1BF66A386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3B1778-AF43-4689-A42F-3A998A1F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+mj-lt"/>
              </a:rPr>
              <a:t>August 1, 2021</a:t>
            </a:r>
            <a:endParaRPr lang="ko-KR" altLang="en-US" dirty="0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5C32A2-E08E-40A9-96AB-4BE67FC14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11685"/>
            <a:ext cx="10515600" cy="198171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j-ea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주차 논문리뷰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8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2000" dirty="0">
                <a:solidFill>
                  <a:schemeClr val="tx1"/>
                </a:solidFill>
                <a:latin typeface="+mj-ea"/>
              </a:rPr>
              <a:t>Deep Learning and Time Series-to-Image Encoding</a:t>
            </a:r>
            <a:endParaRPr lang="ko-KR" altLang="en-US" sz="20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62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ADCEAB-4098-47FC-BF57-49E861BA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39" y="249995"/>
            <a:ext cx="743692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84DEC9-FA6A-4365-A6F1-78DD1537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741594"/>
            <a:ext cx="1127917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END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Financial Forecasting using Ensemble of </a:t>
            </a:r>
            <a:r>
              <a:rPr lang="en-US" altLang="ko-KR" sz="2400" dirty="0" err="1">
                <a:latin typeface="+mj-lt"/>
                <a:ea typeface="HY견고딕" panose="02030600000101010101" pitchFamily="18" charset="-127"/>
              </a:rPr>
              <a:t>CNNs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/>
              <a:t>Time series data</a:t>
            </a:r>
            <a:r>
              <a:rPr lang="ko-KR" altLang="en-US" sz="2000" dirty="0"/>
              <a:t>를 분석하기 위한 </a:t>
            </a:r>
            <a:r>
              <a:rPr lang="en-US" altLang="ko-KR" sz="2000" dirty="0"/>
              <a:t>ML/DL</a:t>
            </a:r>
            <a:r>
              <a:rPr lang="ko-KR" altLang="en-US" sz="2000" dirty="0"/>
              <a:t>방법들이 많이 연구되고 있음 </a:t>
            </a:r>
            <a:endParaRPr lang="en-US" altLang="ko-KR" sz="2000" dirty="0"/>
          </a:p>
          <a:p>
            <a:pPr lvl="2"/>
            <a:r>
              <a:rPr lang="en-US" altLang="ko-KR" sz="1800" dirty="0" err="1"/>
              <a:t>RNN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SVM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ANN</a:t>
            </a:r>
            <a:r>
              <a:rPr lang="ko-KR" altLang="en-US" sz="1800" dirty="0"/>
              <a:t> </a:t>
            </a:r>
            <a:r>
              <a:rPr lang="en-US" altLang="ko-KR" sz="1800" dirty="0"/>
              <a:t>with DT (hybrid approach)</a:t>
            </a:r>
          </a:p>
          <a:p>
            <a:pPr lvl="1"/>
            <a:r>
              <a:rPr lang="en-US" altLang="ko-KR" dirty="0"/>
              <a:t>CNN models</a:t>
            </a:r>
          </a:p>
          <a:p>
            <a:pPr lvl="2"/>
            <a:r>
              <a:rPr lang="en-US" altLang="ko-KR" dirty="0"/>
              <a:t>DL</a:t>
            </a:r>
            <a:r>
              <a:rPr lang="ko-KR" altLang="en-US" dirty="0"/>
              <a:t>쪽에서 광범위하게 연구되고 좋은 성능을 보여주는 모델이 많이 개발됨</a:t>
            </a:r>
            <a:endParaRPr lang="en-US" altLang="ko-KR" dirty="0"/>
          </a:p>
          <a:p>
            <a:pPr lvl="2"/>
            <a:r>
              <a:rPr lang="ko-KR" altLang="en-US" dirty="0"/>
              <a:t>그러나 </a:t>
            </a:r>
            <a:r>
              <a:rPr lang="en-US" altLang="ko-KR" dirty="0"/>
              <a:t>image data</a:t>
            </a:r>
            <a:r>
              <a:rPr lang="ko-KR" altLang="en-US" dirty="0"/>
              <a:t>가 아닌 </a:t>
            </a:r>
            <a:r>
              <a:rPr lang="en-US" altLang="ko-KR" dirty="0"/>
              <a:t>time series data</a:t>
            </a:r>
            <a:r>
              <a:rPr lang="ko-KR" altLang="en-US" dirty="0"/>
              <a:t>를 처리하기에는 적절하지 않음</a:t>
            </a:r>
            <a:endParaRPr lang="en-US" altLang="ko-KR" dirty="0"/>
          </a:p>
          <a:p>
            <a:pPr lvl="1"/>
            <a:r>
              <a:rPr lang="en-US" altLang="ko-KR" dirty="0"/>
              <a:t>Proposed </a:t>
            </a:r>
            <a:r>
              <a:rPr lang="en-US" altLang="ko-KR" dirty="0" err="1"/>
              <a:t>Approachs</a:t>
            </a:r>
            <a:endParaRPr lang="en-US" altLang="ko-KR" dirty="0"/>
          </a:p>
          <a:p>
            <a:pPr lvl="2"/>
            <a:r>
              <a:rPr lang="en-US" altLang="ko-KR" dirty="0"/>
              <a:t>GAF (</a:t>
            </a:r>
            <a:r>
              <a:rPr lang="en-US" altLang="ko-KR" dirty="0" err="1"/>
              <a:t>Gramian</a:t>
            </a:r>
            <a:r>
              <a:rPr lang="en-US" altLang="ko-KR" dirty="0"/>
              <a:t> Angular Field) image</a:t>
            </a:r>
          </a:p>
          <a:p>
            <a:pPr lvl="3"/>
            <a:r>
              <a:rPr lang="en-US" altLang="ko-KR" dirty="0"/>
              <a:t>time series -&gt; normalization -&gt; GAF image</a:t>
            </a:r>
          </a:p>
          <a:p>
            <a:pPr lvl="2"/>
            <a:r>
              <a:rPr lang="en-US" altLang="ko-KR" dirty="0"/>
              <a:t>Multi-resolution aggregation for data granularity</a:t>
            </a:r>
          </a:p>
          <a:p>
            <a:pPr lvl="2"/>
            <a:r>
              <a:rPr lang="en-US" altLang="ko-KR" dirty="0"/>
              <a:t>Ensemble of </a:t>
            </a:r>
            <a:r>
              <a:rPr lang="en-US" altLang="ko-KR" dirty="0" err="1"/>
              <a:t>CNNs</a:t>
            </a:r>
            <a:endParaRPr lang="en-US" altLang="ko-KR" dirty="0"/>
          </a:p>
          <a:p>
            <a:pPr lvl="3"/>
            <a:r>
              <a:rPr lang="en-US" altLang="ko-KR" dirty="0"/>
              <a:t>majority voting-based prediction policy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Introduction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4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Goal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/>
              <a:t>Achieve market prediction over S&amp;P 500 index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dirty="0"/>
              <a:t>Trading strategy</a:t>
            </a:r>
          </a:p>
          <a:p>
            <a:pPr lvl="1"/>
            <a:r>
              <a:rPr lang="en-US" altLang="ko-KR" dirty="0"/>
              <a:t>Long action</a:t>
            </a:r>
          </a:p>
          <a:p>
            <a:pPr lvl="1"/>
            <a:r>
              <a:rPr lang="en-US" altLang="ko-KR" dirty="0"/>
              <a:t>Short action</a:t>
            </a:r>
          </a:p>
          <a:p>
            <a:pPr lvl="1"/>
            <a:r>
              <a:rPr lang="en-US" altLang="ko-KR" dirty="0"/>
              <a:t>Hold action</a:t>
            </a:r>
          </a:p>
          <a:p>
            <a:pPr lvl="2"/>
            <a:r>
              <a:rPr lang="en-US" altLang="ko-KR" dirty="0"/>
              <a:t>majority voting</a:t>
            </a:r>
            <a:r>
              <a:rPr lang="ko-KR" altLang="en-US" dirty="0"/>
              <a:t>에서 결론이 나지 않은 경우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4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 err="1">
                <a:ea typeface="HY견고딕" panose="02030600000101010101" pitchFamily="18" charset="-127"/>
              </a:rPr>
              <a:t>S&amp;P500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 err="1"/>
              <a:t>S&amp;P500</a:t>
            </a:r>
            <a:r>
              <a:rPr lang="en-US" altLang="ko-KR" sz="2000" dirty="0"/>
              <a:t> index is one of the most widely traded index future contracts </a:t>
            </a:r>
            <a:br>
              <a:rPr lang="en-US" altLang="ko-KR" sz="2000" dirty="0"/>
            </a:br>
            <a:r>
              <a:rPr lang="en-US" altLang="ko-KR" sz="2000" dirty="0"/>
              <a:t>in the United States and it is computed by multiplying the </a:t>
            </a:r>
            <a:r>
              <a:rPr lang="en-US" altLang="ko-KR" sz="2000" dirty="0" err="1"/>
              <a:t>S&amp;P500</a:t>
            </a:r>
            <a:r>
              <a:rPr lang="en-US" altLang="ko-KR" sz="2000" dirty="0"/>
              <a:t> value by $50</a:t>
            </a:r>
          </a:p>
          <a:p>
            <a:pPr lvl="1"/>
            <a:r>
              <a:rPr lang="en-US" altLang="ko-KR" dirty="0"/>
              <a:t>Data configuration</a:t>
            </a:r>
          </a:p>
          <a:p>
            <a:pPr lvl="2"/>
            <a:r>
              <a:rPr lang="en-US" altLang="ko-KR" dirty="0"/>
              <a:t>16 years and 4569 observations (in which financial market has been opened)</a:t>
            </a:r>
          </a:p>
          <a:p>
            <a:pPr lvl="1"/>
            <a:r>
              <a:rPr lang="en-US" altLang="ko-KR" dirty="0"/>
              <a:t>Available data</a:t>
            </a:r>
          </a:p>
          <a:p>
            <a:pPr lvl="2"/>
            <a:r>
              <a:rPr lang="en-US" altLang="ko-KR" dirty="0"/>
              <a:t>Date of the observation (mm/dd/</a:t>
            </a:r>
            <a:r>
              <a:rPr lang="en-US" altLang="ko-KR" dirty="0" err="1"/>
              <a:t>yyyy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Interval of the observation (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Open / Close</a:t>
            </a:r>
          </a:p>
          <a:p>
            <a:pPr lvl="2"/>
            <a:r>
              <a:rPr lang="en-US" altLang="ko-KR" dirty="0"/>
              <a:t>High / Low</a:t>
            </a:r>
          </a:p>
          <a:p>
            <a:pPr lvl="2"/>
            <a:r>
              <a:rPr lang="en-US" altLang="ko-KR" dirty="0"/>
              <a:t>=&gt; Close - Open value : 1 (positive) or 0 (otherwise)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j-ea"/>
              </a:rPr>
              <a:t>S&amp;P500</a:t>
            </a:r>
            <a:r>
              <a:rPr lang="en-US" altLang="ko-KR" sz="3600" dirty="0">
                <a:latin typeface="+mj-ea"/>
              </a:rPr>
              <a:t> index dataset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Data processing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/>
              <a:t>original data</a:t>
            </a:r>
            <a:br>
              <a:rPr lang="en-US" altLang="ko-KR" sz="2000" dirty="0"/>
            </a:br>
            <a:endParaRPr lang="en-US" altLang="ko-KR" sz="2000" dirty="0"/>
          </a:p>
          <a:p>
            <a:pPr lvl="1"/>
            <a:r>
              <a:rPr lang="en-US" altLang="ko-KR" dirty="0"/>
              <a:t>normalization: scaling to interval [-1, 1]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transformation to polar coordinate system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GAF images 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j-ea"/>
              </a:rPr>
              <a:t>Gramian</a:t>
            </a:r>
            <a:r>
              <a:rPr lang="en-US" altLang="ko-KR" sz="3600" dirty="0">
                <a:latin typeface="+mj-ea"/>
              </a:rPr>
              <a:t> Angular Field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61CE7-F97E-4AF6-80CD-3140C879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066" y="2097738"/>
            <a:ext cx="2032665" cy="293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D47C54-8F66-4055-B697-3F7882B6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58" y="2969104"/>
            <a:ext cx="3999484" cy="677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E5AD94-A79A-4294-9EAF-793B7436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927" y="4161535"/>
            <a:ext cx="3660945" cy="7006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BA0A16-28B4-4C95-9B92-6E1F86946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278" y="5288471"/>
            <a:ext cx="5936241" cy="7321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0E0EC-8E73-437A-B2CD-4433B89FE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969" y="56910"/>
            <a:ext cx="5571031" cy="21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8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Data processing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dirty="0"/>
              <a:t>O</a:t>
            </a:r>
            <a:r>
              <a:rPr lang="en-US" altLang="ko-KR" sz="2000" dirty="0"/>
              <a:t>riginal </a:t>
            </a:r>
            <a:r>
              <a:rPr lang="en-US" altLang="ko-KR" sz="2000" dirty="0" err="1"/>
              <a:t>S&amp;P500</a:t>
            </a:r>
            <a:r>
              <a:rPr lang="en-US" altLang="ko-KR" sz="2000" dirty="0"/>
              <a:t> time series data</a:t>
            </a:r>
          </a:p>
          <a:p>
            <a:pPr lvl="2"/>
            <a:r>
              <a:rPr lang="en-US" altLang="ko-KR" dirty="0"/>
              <a:t>observations sampled at intervals of 5 minutes</a:t>
            </a:r>
          </a:p>
          <a:p>
            <a:pPr lvl="1"/>
            <a:r>
              <a:rPr lang="en-US" altLang="ko-KR" dirty="0"/>
              <a:t>4 new intervals</a:t>
            </a:r>
          </a:p>
          <a:p>
            <a:pPr lvl="2"/>
            <a:r>
              <a:rPr lang="en-US" altLang="ko-KR" dirty="0"/>
              <a:t>1 hours / 4 hours / 8 hours / 24 hours</a:t>
            </a:r>
          </a:p>
          <a:p>
            <a:pPr lvl="1"/>
            <a:r>
              <a:rPr lang="en-US" altLang="ko-KR" dirty="0"/>
              <a:t>Select 20 samples for predicting market-day after</a:t>
            </a:r>
          </a:p>
          <a:p>
            <a:pPr lvl="2"/>
            <a:r>
              <a:rPr lang="en-US" altLang="ko-KR" dirty="0"/>
              <a:t>each 20 samples -&gt; 20 * 20 * 3 </a:t>
            </a:r>
            <a:r>
              <a:rPr lang="en-US" altLang="ko-KR" dirty="0" err="1"/>
              <a:t>GADF</a:t>
            </a:r>
            <a:r>
              <a:rPr lang="en-US" altLang="ko-KR" dirty="0"/>
              <a:t> image	</a:t>
            </a:r>
          </a:p>
          <a:p>
            <a:pPr lvl="1"/>
            <a:r>
              <a:rPr lang="en-US" altLang="ko-KR" dirty="0"/>
              <a:t>Make 40 * 40 * 3 </a:t>
            </a:r>
            <a:r>
              <a:rPr lang="en-US" altLang="ko-KR" dirty="0" err="1"/>
              <a:t>GADF</a:t>
            </a:r>
            <a:r>
              <a:rPr lang="en-US" altLang="ko-KR" dirty="0"/>
              <a:t> image   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Multi-resolution aggregating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8F0BA-E8CF-4302-91DE-F782278E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50" y="1481269"/>
            <a:ext cx="3810532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Walk-forward validation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0F3618-1E62-4144-BC06-1092ECE8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22" y="1205960"/>
            <a:ext cx="10305756" cy="48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Model architecture</a:t>
            </a:r>
          </a:p>
          <a:p>
            <a:pPr lvl="1"/>
            <a:r>
              <a:rPr lang="en-US" altLang="ko-KR" sz="2000" dirty="0"/>
              <a:t>Simplified </a:t>
            </a:r>
            <a:r>
              <a:rPr lang="en-US" altLang="ko-KR" sz="2000" dirty="0" err="1"/>
              <a:t>VGG</a:t>
            </a:r>
            <a:endParaRPr lang="en-US" altLang="ko-KR" sz="2000" dirty="0"/>
          </a:p>
          <a:p>
            <a:pPr lvl="2"/>
            <a:r>
              <a:rPr lang="en-US" altLang="ko-KR" dirty="0"/>
              <a:t>Consists of  5 Conv layers and one FC layer</a:t>
            </a:r>
          </a:p>
          <a:p>
            <a:pPr lvl="1"/>
            <a:r>
              <a:rPr lang="en-US" altLang="ko-KR" dirty="0"/>
              <a:t>20 models</a:t>
            </a:r>
          </a:p>
          <a:p>
            <a:pPr lvl="2"/>
            <a:r>
              <a:rPr lang="en-US" altLang="ko-KR" dirty="0"/>
              <a:t>different weights initialization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Ensemble of </a:t>
            </a:r>
            <a:r>
              <a:rPr lang="en-US" altLang="ko-KR" sz="3600" dirty="0" err="1">
                <a:latin typeface="+mj-ea"/>
              </a:rPr>
              <a:t>CNNs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D3E87-354F-4F83-AD16-4D8A43C2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3" y="3429000"/>
            <a:ext cx="5817331" cy="31188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D02697-A0AD-4A51-A7D5-35324AE9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25" y="2902673"/>
            <a:ext cx="4440372" cy="36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Metrics</a:t>
            </a:r>
          </a:p>
          <a:p>
            <a:pPr lvl="1"/>
            <a:r>
              <a:rPr lang="en-US" altLang="ko-KR" sz="2000" dirty="0"/>
              <a:t>Net Profit</a:t>
            </a:r>
          </a:p>
          <a:p>
            <a:pPr lvl="1"/>
            <a:r>
              <a:rPr lang="en-US" altLang="ko-KR" dirty="0"/>
              <a:t>Annualized </a:t>
            </a:r>
            <a:r>
              <a:rPr lang="en-US" altLang="ko-KR" dirty="0" err="1"/>
              <a:t>sharpe</a:t>
            </a:r>
            <a:r>
              <a:rPr lang="en-US" altLang="ko-KR" dirty="0"/>
              <a:t> ratio</a:t>
            </a:r>
          </a:p>
          <a:p>
            <a:pPr lvl="1"/>
            <a:r>
              <a:rPr lang="en-US" altLang="ko-KR" sz="2000" dirty="0" err="1"/>
              <a:t>Sortino</a:t>
            </a:r>
            <a:r>
              <a:rPr lang="en-US" altLang="ko-KR" sz="2000" dirty="0"/>
              <a:t> ratio</a:t>
            </a:r>
          </a:p>
          <a:p>
            <a:pPr lvl="1"/>
            <a:r>
              <a:rPr lang="en-US" altLang="ko-KR" dirty="0" err="1"/>
              <a:t>RoMaD</a:t>
            </a:r>
            <a:r>
              <a:rPr lang="en-US" altLang="ko-KR" dirty="0"/>
              <a:t> (Return Over Maximum Drawdown)</a:t>
            </a:r>
          </a:p>
          <a:p>
            <a:r>
              <a:rPr lang="en-US" altLang="ko-KR" dirty="0"/>
              <a:t>Comparison target</a:t>
            </a:r>
          </a:p>
          <a:p>
            <a:pPr lvl="1"/>
            <a:r>
              <a:rPr lang="en-US" altLang="ko-KR" dirty="0" err="1"/>
              <a:t>B&amp;H</a:t>
            </a:r>
            <a:r>
              <a:rPr lang="en-US" altLang="ko-KR" dirty="0"/>
              <a:t> strategy</a:t>
            </a:r>
          </a:p>
          <a:p>
            <a:pPr lvl="1"/>
            <a:r>
              <a:rPr lang="en-US" altLang="ko-KR" dirty="0"/>
              <a:t>Random Guessing (random predictor)</a:t>
            </a:r>
          </a:p>
          <a:p>
            <a:pPr lvl="1"/>
            <a:r>
              <a:rPr lang="en-US" altLang="ko-KR" dirty="0" err="1"/>
              <a:t>1D</a:t>
            </a:r>
            <a:r>
              <a:rPr lang="en-US" altLang="ko-KR" dirty="0"/>
              <a:t> - CNN</a:t>
            </a:r>
          </a:p>
          <a:p>
            <a:pPr lvl="2"/>
            <a:r>
              <a:rPr lang="en-US" altLang="ko-KR" dirty="0"/>
              <a:t>does not apply GAF transformation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Test setting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34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st_Nan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st_Nanum" id="{58A1F2F8-ED5D-4C55-BAC1-6169CE5A9E54}" vid="{B2AE631C-863D-42AA-BD45-C9704BA07A06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Words>391</Words>
  <Application>Microsoft Office PowerPoint</Application>
  <PresentationFormat>와이드스크린</PresentationFormat>
  <Paragraphs>81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HY견고딕</vt:lpstr>
      <vt:lpstr>Noto Sans KR Light</vt:lpstr>
      <vt:lpstr>Noto Sans KR Bold</vt:lpstr>
      <vt:lpstr>맑은 고딕</vt:lpstr>
      <vt:lpstr>Noto Sans KR Regular</vt:lpstr>
      <vt:lpstr>Arial</vt:lpstr>
      <vt:lpstr>Wingdings</vt:lpstr>
      <vt:lpstr>Fast_Nanum</vt:lpstr>
      <vt:lpstr>디자인 사용자 지정</vt:lpstr>
      <vt:lpstr>1주차 논문리뷰    Deep Learning and Time Series-to-Image Encoding</vt:lpstr>
      <vt:lpstr>Introduction </vt:lpstr>
      <vt:lpstr>Problem definition </vt:lpstr>
      <vt:lpstr>S&amp;P500 index dataset </vt:lpstr>
      <vt:lpstr>Gramian Angular Field </vt:lpstr>
      <vt:lpstr>Multi-resolution aggregating</vt:lpstr>
      <vt:lpstr>Walk-forward validation </vt:lpstr>
      <vt:lpstr>Ensemble of CNNs </vt:lpstr>
      <vt:lpstr>Test setting </vt:lpstr>
      <vt:lpstr>Results </vt:lpstr>
      <vt:lpstr>Results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박진호</dc:creator>
  <cp:lastModifiedBy>Park Jin Ho</cp:lastModifiedBy>
  <cp:revision>491</cp:revision>
  <dcterms:created xsi:type="dcterms:W3CDTF">2017-07-05T02:31:26Z</dcterms:created>
  <dcterms:modified xsi:type="dcterms:W3CDTF">2021-08-21T12:25:12Z</dcterms:modified>
</cp:coreProperties>
</file>